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A6D"/>
    <a:srgbClr val="FFCC99"/>
    <a:srgbClr val="FFFFFF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574,2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не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574.20000000000005</c:v>
                </c:pt>
                <c:pt idx="2">
                  <c:v>1352.9</c:v>
                </c:pt>
                <c:pt idx="3">
                  <c:v>7.1</c:v>
                </c:pt>
                <c:pt idx="4">
                  <c:v>182.1</c:v>
                </c:pt>
                <c:pt idx="5">
                  <c:v>2347.3000000000002</c:v>
                </c:pt>
                <c:pt idx="8">
                  <c:v>49.7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Лист1!$A$2:$A$11</c15:sqref>
                  </c15:fullRef>
                </c:ext>
              </c:extLst>
              <c:f>Лист1!$A$3:$A$9</c:f>
              <c:strCache>
                <c:ptCount val="7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  <c:pt idx="5">
                  <c:v>Доходы на товары (работы, услуги)</c:v>
                </c:pt>
                <c:pt idx="6">
                  <c:v>Доходы от продажи материальных и 
нематериальных активов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Лист1!$B$2:$B$11</c15:sqref>
                  </c15:fullRef>
                </c:ext>
              </c:extLst>
              <c:f>Лист1!$B$3:$B$9</c:f>
              <c:numCache>
                <c:formatCode>General</c:formatCode>
                <c:ptCount val="7"/>
                <c:pt idx="0">
                  <c:v>608.9</c:v>
                </c:pt>
                <c:pt idx="1">
                  <c:v>1352.9</c:v>
                </c:pt>
                <c:pt idx="2">
                  <c:v>7.4</c:v>
                </c:pt>
                <c:pt idx="3">
                  <c:v>184.8</c:v>
                </c:pt>
                <c:pt idx="4">
                  <c:v>2182.3000000000002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Лист1!$B$10</c15:sqref>
                  <c15:bubble3D val="0"/>
                </c15:categoryFilterException>
                <c15:categoryFilterException>
                  <c15:sqref>Лист1!$B$11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Лист1!$A$2:$A$11</c15:sqref>
                  </c15:fullRef>
                </c:ext>
              </c:extLst>
              <c:f>Лист1!$A$3:$A$9</c:f>
              <c:strCache>
                <c:ptCount val="7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  <c:pt idx="5">
                  <c:v>Доходы на товары (работы, услуги)</c:v>
                </c:pt>
                <c:pt idx="6">
                  <c:v>Доходы от продажи материальных и 
нематериальных активов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Лист1!$B$2:$B$11</c15:sqref>
                  </c15:fullRef>
                </c:ext>
              </c:extLst>
              <c:f>Лист1!$B$3:$B$9</c:f>
              <c:numCache>
                <c:formatCode>General</c:formatCode>
                <c:ptCount val="7"/>
                <c:pt idx="0">
                  <c:v>637.5</c:v>
                </c:pt>
                <c:pt idx="1">
                  <c:v>1352.9</c:v>
                </c:pt>
                <c:pt idx="2">
                  <c:v>7.7</c:v>
                </c:pt>
                <c:pt idx="3">
                  <c:v>184.8</c:v>
                </c:pt>
                <c:pt idx="4">
                  <c:v>2348.8000000000002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Лист1!$B$10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3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3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3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  <c15:categoryFilterException>
                  <c15:sqref>Лист1!$B$11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4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4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4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Sheet1!$B$1:$D$1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Sheet1!$B$2:$D$2</c:f>
              <c:numCache>
                <c:formatCode>General</c:formatCode>
                <c:ptCount val="3"/>
                <c:pt idx="0">
                  <c:v>11208.3</c:v>
                </c:pt>
                <c:pt idx="1">
                  <c:v>6710.5</c:v>
                </c:pt>
                <c:pt idx="2">
                  <c:v>6551.5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7338136"/>
        <c:axId val="237338528"/>
        <c:axId val="0"/>
      </c:bar3DChart>
      <c:catAx>
        <c:axId val="23733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33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338528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338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Sheet1!$B$1:$D$1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Sheet1!$B$2:$D$2</c:f>
              <c:numCache>
                <c:formatCode>General</c:formatCode>
                <c:ptCount val="3"/>
                <c:pt idx="0">
                  <c:v>11208.3</c:v>
                </c:pt>
                <c:pt idx="1">
                  <c:v>6710.5</c:v>
                </c:pt>
                <c:pt idx="2">
                  <c:v>6551.5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36048"/>
        <c:axId val="4936440"/>
        <c:axId val="0"/>
      </c:bar3DChart>
      <c:catAx>
        <c:axId val="493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6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36440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679" y="2014514"/>
            <a:ext cx="7772400" cy="287945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Проект бюджета Дячкинского сельского поселения на </a:t>
            </a:r>
            <a:r>
              <a:rPr lang="ru-RU" dirty="0" smtClean="0">
                <a:solidFill>
                  <a:schemeClr val="tx1"/>
                </a:solidFill>
              </a:rPr>
              <a:t>201</a:t>
            </a:r>
            <a:r>
              <a:rPr lang="en-US" dirty="0" smtClean="0">
                <a:solidFill>
                  <a:schemeClr val="tx1"/>
                </a:solidFill>
              </a:rPr>
              <a:t>9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 и плановый период </a:t>
            </a:r>
            <a:r>
              <a:rPr lang="ru-RU" dirty="0" smtClean="0">
                <a:solidFill>
                  <a:schemeClr val="tx1"/>
                </a:solidFill>
              </a:rPr>
              <a:t>20</a:t>
            </a:r>
            <a:r>
              <a:rPr lang="en-US" dirty="0" smtClean="0">
                <a:solidFill>
                  <a:schemeClr val="tx1"/>
                </a:solidFill>
              </a:rPr>
              <a:t>20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20</a:t>
            </a:r>
            <a:r>
              <a:rPr lang="en-US" dirty="0" smtClean="0">
                <a:solidFill>
                  <a:schemeClr val="tx1"/>
                </a:solidFill>
              </a:rPr>
              <a:t>21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2020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5454,6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209,2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05067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4,7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33796"/>
            <a:ext cx="1715992" cy="1313729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1040,1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9392" y="3258271"/>
            <a:ext cx="3071054" cy="114035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1,9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2021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5868,4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42458"/>
            <a:ext cx="1715992" cy="133325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460,9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83586" y="1742458"/>
            <a:ext cx="3394358" cy="1333250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57966" y="3391867"/>
            <a:ext cx="5132231" cy="73318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4,7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473203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517185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на </a:t>
            </a:r>
            <a:r>
              <a:rPr lang="ru-RU" sz="2400" dirty="0" smtClean="0">
                <a:solidFill>
                  <a:schemeClr val="bg1"/>
                </a:solidFill>
              </a:rPr>
              <a:t>201</a:t>
            </a:r>
            <a:r>
              <a:rPr lang="en-US" sz="2400" dirty="0" smtClean="0">
                <a:solidFill>
                  <a:schemeClr val="bg1"/>
                </a:solidFill>
              </a:rPr>
              <a:t>9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год  и плановый период </a:t>
            </a:r>
            <a:r>
              <a:rPr lang="ru-RU" sz="2400" dirty="0" smtClean="0">
                <a:solidFill>
                  <a:schemeClr val="bg1"/>
                </a:solidFill>
              </a:rPr>
              <a:t>20</a:t>
            </a:r>
            <a:r>
              <a:rPr lang="en-US" sz="2400" dirty="0" smtClean="0">
                <a:solidFill>
                  <a:schemeClr val="bg1"/>
                </a:solidFill>
              </a:rPr>
              <a:t>20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и 20</a:t>
            </a:r>
            <a:r>
              <a:rPr lang="en-US" sz="2400" dirty="0" smtClean="0">
                <a:solidFill>
                  <a:schemeClr val="bg1"/>
                </a:solidFill>
              </a:rPr>
              <a:t>21 </a:t>
            </a:r>
            <a:r>
              <a:rPr lang="ru-RU" sz="2400" dirty="0" smtClean="0">
                <a:solidFill>
                  <a:schemeClr val="bg1"/>
                </a:solidFill>
              </a:rPr>
              <a:t>годы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606228"/>
              </p:ext>
            </p:extLst>
          </p:nvPr>
        </p:nvGraphicFramePr>
        <p:xfrm>
          <a:off x="443541" y="1270660"/>
          <a:ext cx="8261072" cy="3609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/>
                <a:gridCol w="2065268"/>
                <a:gridCol w="2065268"/>
                <a:gridCol w="2065268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201</a:t>
                      </a:r>
                      <a:r>
                        <a:rPr lang="en-US" sz="1800" baseline="0" dirty="0" smtClean="0"/>
                        <a:t>9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smtClean="0"/>
                        <a:t>год</a:t>
                      </a:r>
                      <a:endParaRPr lang="en-US" sz="1800" baseline="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20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smtClean="0"/>
                        <a:t>год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21</a:t>
                      </a:r>
                      <a:r>
                        <a:rPr lang="ru-RU" sz="1800" dirty="0" smtClean="0"/>
                        <a:t>г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од</a:t>
                      </a:r>
                      <a:endParaRPr lang="ru-RU" sz="180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11208,3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6710,5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551,1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4513,3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4528,2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4346,9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60711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6695,0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2182,3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1991,4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11208,3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6710,5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551,1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2019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574,2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2347,3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182,1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6695,0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2020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608,9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2347,3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2182,3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20</a:t>
            </a:r>
            <a:r>
              <a:rPr lang="en-US" sz="2000" dirty="0" smtClean="0"/>
              <a:t>2</a:t>
            </a:r>
            <a:r>
              <a:rPr lang="ru-RU" sz="2000" dirty="0" smtClean="0"/>
              <a:t>1год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637,5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2348,8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1991,4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391046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557622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657735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smtClean="0">
                <a:solidFill>
                  <a:schemeClr val="bg1"/>
                </a:solidFill>
              </a:rPr>
              <a:t>Расходы бюджета Дячкинского сельского поселения на 2019 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5454,6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208,2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1797,8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573,2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101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3141,3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77838" y="4488604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4,7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7101" y="4488604"/>
            <a:ext cx="2282045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Образование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26,6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296</Words>
  <Application>Microsoft Office PowerPoint</Application>
  <PresentationFormat>Экран (4:3)</PresentationFormat>
  <Paragraphs>122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Проект бюджета Дячкинского сельского поселения на 2019 год и плановый период 2020 и 2021 годы</vt:lpstr>
      <vt:lpstr>Основные параметры бюджета Дячкинского сельского поселения на 2019 год  и плановый период 2020 и 2021 годы                                                                                                                       тыс руб</vt:lpstr>
      <vt:lpstr>Доходы бюджета Дячкинского сельского поселения на 2019 год</vt:lpstr>
      <vt:lpstr>Доходы бюджета Дячкинского сельского поселения на 2020 год</vt:lpstr>
      <vt:lpstr>Доходы бюджета Дячкинского сельского поселения на 2021год</vt:lpstr>
      <vt:lpstr>Поступление собственных доходов в бюджет  Дячкинского сельского поселения в 2019 году</vt:lpstr>
      <vt:lpstr>Поступление собственных доходов в бюджет  Дячкинского сельского поселения в 2020 году</vt:lpstr>
      <vt:lpstr>Поступление собственных доходов в бюджет  Дячкинского сельского поселения в 2021  году</vt:lpstr>
      <vt:lpstr>Расходы бюджета Дячкинского сельского поселения на 2019 год</vt:lpstr>
      <vt:lpstr>Расходы бюджета Дячкинского сельского поселения на 2020 год</vt:lpstr>
      <vt:lpstr>Расходы бюджета Дячкинского сельского поселения на 2021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106</cp:revision>
  <cp:lastPrinted>2015-05-14T04:47:58Z</cp:lastPrinted>
  <dcterms:created xsi:type="dcterms:W3CDTF">2014-05-06T10:06:48Z</dcterms:created>
  <dcterms:modified xsi:type="dcterms:W3CDTF">2019-02-14T10:07:49Z</dcterms:modified>
</cp:coreProperties>
</file>