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67" r:id="rId5"/>
    <p:sldId id="268" r:id="rId6"/>
    <p:sldId id="261" r:id="rId7"/>
    <p:sldId id="269" r:id="rId8"/>
    <p:sldId id="270" r:id="rId9"/>
    <p:sldId id="260" r:id="rId10"/>
    <p:sldId id="271" r:id="rId11"/>
    <p:sldId id="272" r:id="rId12"/>
    <p:sldId id="263" r:id="rId13"/>
    <p:sldId id="273" r:id="rId14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EA6D"/>
    <a:srgbClr val="FFCC99"/>
    <a:srgbClr val="FFFFFF"/>
    <a:srgbClr val="FF996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624" autoAdjust="0"/>
  </p:normalViewPr>
  <p:slideViewPr>
    <p:cSldViewPr snapToGrid="0"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-2904" y="-102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829174021565383E-2"/>
          <c:y val="0.11697918144213336"/>
          <c:w val="0.32435159581551615"/>
          <c:h val="0.542415273749910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2"/>
              <c:layout>
                <c:manualLayout>
                  <c:x val="4.7884707934253541E-2"/>
                  <c:y val="3.69437148646965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6"/>
                <c:pt idx="0">
                  <c:v>Налог на доходы с физических лиц</c:v>
                </c:pt>
                <c:pt idx="1">
                  <c:v>Налоги на совокупный доход</c:v>
                </c:pt>
                <c:pt idx="2">
                  <c:v>Государственная пошлина </c:v>
                </c:pt>
                <c:pt idx="3">
                  <c:v>Доходы от использования имущества</c:v>
                </c:pt>
                <c:pt idx="4">
                  <c:v>Доходы от продажи материальных и 
нематериальных активов</c:v>
                </c:pt>
                <c:pt idx="5">
                  <c:v>Штрафы, санкции, возмещение
 ущерба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6"/>
                <c:pt idx="0">
                  <c:v>815.1</c:v>
                </c:pt>
                <c:pt idx="1">
                  <c:v>908.2</c:v>
                </c:pt>
                <c:pt idx="2">
                  <c:v>13.7</c:v>
                </c:pt>
                <c:pt idx="3">
                  <c:v>184.8</c:v>
                </c:pt>
              </c:numCache>
            </c:numRef>
          </c:val>
          <c:extLst/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829174021565383E-2"/>
          <c:y val="0.11697918144213336"/>
          <c:w val="0.32435159581551615"/>
          <c:h val="0.542415273749910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Лист1!$A$2:$A$11</c15:sqref>
                  </c15:fullRef>
                </c:ext>
              </c:extLst>
              <c:f>Лист1!$A$3:$A$9</c:f>
              <c:strCache>
                <c:ptCount val="7"/>
                <c:pt idx="0">
                  <c:v>Налог на доходы с физических лиц</c:v>
                </c:pt>
                <c:pt idx="1">
                  <c:v>Налоги на совокупный доход</c:v>
                </c:pt>
                <c:pt idx="2">
                  <c:v>Государственная пошлина </c:v>
                </c:pt>
                <c:pt idx="3">
                  <c:v>Доходы от использования имущества</c:v>
                </c:pt>
                <c:pt idx="4">
                  <c:v>Налоги на имущество</c:v>
                </c:pt>
                <c:pt idx="5">
                  <c:v>Доходы на товары (работы, услуги)</c:v>
                </c:pt>
                <c:pt idx="6">
                  <c:v>Доходы от продажи материальных и 
нематериальных активов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Лист1!$B$2:$B$11</c15:sqref>
                  </c15:fullRef>
                </c:ext>
              </c:extLst>
              <c:f>Лист1!$B$3:$B$9</c:f>
              <c:numCache>
                <c:formatCode>General</c:formatCode>
                <c:ptCount val="7"/>
                <c:pt idx="0">
                  <c:v>827.3</c:v>
                </c:pt>
                <c:pt idx="1">
                  <c:v>908.2</c:v>
                </c:pt>
                <c:pt idx="2">
                  <c:v>14.2</c:v>
                </c:pt>
                <c:pt idx="3">
                  <c:v>187.8</c:v>
                </c:pt>
                <c:pt idx="4">
                  <c:v>2157.8000000000002</c:v>
                </c:pt>
              </c:numCache>
            </c:numRef>
          </c:val>
          <c:extLst>
            <c:ext xmlns:c15="http://schemas.microsoft.com/office/drawing/2012/chart" uri="{02D57815-91ED-43cb-92C2-25804820EDAC}">
              <c15:categoryFilterExceptions>
                <c15:categoryFilterException>
                  <c15:sqref>Лист1!$B$10</c15:sqref>
                  <c15:spPr xmlns:c15="http://schemas.microsoft.com/office/drawing/2012/chart">
                    <a:gradFill rotWithShape="1">
                      <a:gsLst>
                        <a:gs pos="0">
                          <a:schemeClr val="accent3">
                            <a:lumMod val="60000"/>
                            <a:shade val="51000"/>
                            <a:satMod val="130000"/>
                          </a:schemeClr>
                        </a:gs>
                        <a:gs pos="80000">
                          <a:schemeClr val="accent3">
                            <a:lumMod val="60000"/>
                            <a:shade val="93000"/>
                            <a:satMod val="130000"/>
                          </a:schemeClr>
                        </a:gs>
                        <a:gs pos="100000">
                          <a:schemeClr val="accent3">
                            <a:lumMod val="60000"/>
                            <a:shade val="94000"/>
                            <a:satMod val="135000"/>
                          </a:schemeClr>
                        </a:gs>
                      </a:gsLst>
                      <a:lin ang="16200000" scaled="0"/>
                    </a:gradFill>
                    <a:ln>
                      <a:noFill/>
                    </a:ln>
                    <a:effectLst>
                      <a:outerShdw blurRad="40000" dist="23000" dir="5400000" rotWithShape="0">
                        <a:srgbClr val="000000">
                          <a:alpha val="35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threePt" dir="t">
                        <a:rot lat="0" lon="0" rev="1200000"/>
                      </a:lightRig>
                    </a:scene3d>
                    <a:sp3d>
                      <a:bevelT w="63500" h="25400"/>
                    </a:sp3d>
                  </c15:spPr>
                  <c15:bubble3D val="0"/>
                </c15:categoryFilterException>
                <c15:categoryFilterException>
                  <c15:sqref>Лист1!$B$11</c15:sqref>
                  <c15:spPr xmlns:c15="http://schemas.microsoft.com/office/drawing/2012/chart">
                    <a:gradFill rotWithShape="1">
                      <a:gsLst>
                        <a:gs pos="0">
                          <a:schemeClr val="accent4">
                            <a:lumMod val="60000"/>
                            <a:shade val="51000"/>
                            <a:satMod val="130000"/>
                          </a:schemeClr>
                        </a:gs>
                        <a:gs pos="80000">
                          <a:schemeClr val="accent4">
                            <a:lumMod val="60000"/>
                            <a:shade val="93000"/>
                            <a:satMod val="130000"/>
                          </a:schemeClr>
                        </a:gs>
                        <a:gs pos="100000">
                          <a:schemeClr val="accent4">
                            <a:lumMod val="60000"/>
                            <a:shade val="94000"/>
                            <a:satMod val="135000"/>
                          </a:schemeClr>
                        </a:gs>
                      </a:gsLst>
                      <a:lin ang="16200000" scaled="0"/>
                    </a:gradFill>
                    <a:ln>
                      <a:noFill/>
                    </a:ln>
                    <a:effectLst>
                      <a:outerShdw blurRad="40000" dist="23000" dir="5400000" rotWithShape="0">
                        <a:srgbClr val="000000">
                          <a:alpha val="35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threePt" dir="t">
                        <a:rot lat="0" lon="0" rev="1200000"/>
                      </a:lightRig>
                    </a:scene3d>
                    <a:sp3d>
                      <a:bevelT w="63500" h="25400"/>
                    </a:sp3d>
                  </c15:spPr>
                  <c15:bubble3D val="0"/>
                </c15:categoryFilterException>
              </c15:categoryFilterExceptions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829174021565383E-2"/>
          <c:y val="0.11697918144213336"/>
          <c:w val="0.32435159581551615"/>
          <c:h val="0.542415273749910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Лист1!$A$2:$A$11</c15:sqref>
                  </c15:fullRef>
                </c:ext>
              </c:extLst>
              <c:f>Лист1!$A$3:$A$9</c:f>
              <c:strCache>
                <c:ptCount val="7"/>
                <c:pt idx="0">
                  <c:v>Налог на доходы с физических лиц</c:v>
                </c:pt>
                <c:pt idx="1">
                  <c:v>Налоги на совокупный доход</c:v>
                </c:pt>
                <c:pt idx="2">
                  <c:v>Государственная пошлина </c:v>
                </c:pt>
                <c:pt idx="3">
                  <c:v>Доходы от использования имущества</c:v>
                </c:pt>
                <c:pt idx="4">
                  <c:v>Налоги на имущество</c:v>
                </c:pt>
                <c:pt idx="5">
                  <c:v>Доходы на товары (работы, услуги)</c:v>
                </c:pt>
                <c:pt idx="6">
                  <c:v>Доходы от продажи материальных и 
нематериальных активов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Лист1!$B$2:$B$11</c15:sqref>
                  </c15:fullRef>
                </c:ext>
              </c:extLst>
              <c:f>Лист1!$B$3:$B$9</c:f>
              <c:numCache>
                <c:formatCode>General</c:formatCode>
                <c:ptCount val="7"/>
                <c:pt idx="0">
                  <c:v>843.2</c:v>
                </c:pt>
                <c:pt idx="1">
                  <c:v>908.2</c:v>
                </c:pt>
                <c:pt idx="2">
                  <c:v>14.8</c:v>
                </c:pt>
                <c:pt idx="3">
                  <c:v>190.9</c:v>
                </c:pt>
                <c:pt idx="4">
                  <c:v>2229</c:v>
                </c:pt>
                <c:pt idx="5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categoryFilterExceptions>
                <c15:categoryFilterException>
                  <c15:sqref>Лист1!$B$10</c15:sqref>
                  <c15:spPr xmlns:c15="http://schemas.microsoft.com/office/drawing/2012/chart">
                    <a:gradFill rotWithShape="1">
                      <a:gsLst>
                        <a:gs pos="0">
                          <a:schemeClr val="accent3">
                            <a:lumMod val="60000"/>
                            <a:shade val="51000"/>
                            <a:satMod val="130000"/>
                          </a:schemeClr>
                        </a:gs>
                        <a:gs pos="80000">
                          <a:schemeClr val="accent3">
                            <a:lumMod val="60000"/>
                            <a:shade val="93000"/>
                            <a:satMod val="130000"/>
                          </a:schemeClr>
                        </a:gs>
                        <a:gs pos="100000">
                          <a:schemeClr val="accent3">
                            <a:lumMod val="60000"/>
                            <a:shade val="94000"/>
                            <a:satMod val="135000"/>
                          </a:schemeClr>
                        </a:gs>
                      </a:gsLst>
                      <a:lin ang="16200000" scaled="0"/>
                    </a:gradFill>
                    <a:ln>
                      <a:noFill/>
                    </a:ln>
                    <a:effectLst>
                      <a:outerShdw blurRad="40000" dist="23000" dir="5400000" rotWithShape="0">
                        <a:srgbClr val="000000">
                          <a:alpha val="35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threePt" dir="t">
                        <a:rot lat="0" lon="0" rev="1200000"/>
                      </a:lightRig>
                    </a:scene3d>
                    <a:sp3d>
                      <a:bevelT w="63500" h="25400"/>
                    </a:sp3d>
                  </c15:spPr>
                  <c15:bubble3D val="0"/>
                </c15:categoryFilterException>
                <c15:categoryFilterException>
                  <c15:sqref>Лист1!$B$11</c15:sqref>
                  <c15:spPr xmlns:c15="http://schemas.microsoft.com/office/drawing/2012/chart">
                    <a:gradFill rotWithShape="1">
                      <a:gsLst>
                        <a:gs pos="0">
                          <a:schemeClr val="accent4">
                            <a:lumMod val="60000"/>
                            <a:shade val="51000"/>
                            <a:satMod val="130000"/>
                          </a:schemeClr>
                        </a:gs>
                        <a:gs pos="80000">
                          <a:schemeClr val="accent4">
                            <a:lumMod val="60000"/>
                            <a:shade val="93000"/>
                            <a:satMod val="130000"/>
                          </a:schemeClr>
                        </a:gs>
                        <a:gs pos="100000">
                          <a:schemeClr val="accent4">
                            <a:lumMod val="60000"/>
                            <a:shade val="94000"/>
                            <a:satMod val="135000"/>
                          </a:schemeClr>
                        </a:gs>
                      </a:gsLst>
                      <a:lin ang="16200000" scaled="0"/>
                    </a:gradFill>
                    <a:ln>
                      <a:noFill/>
                    </a:ln>
                    <a:effectLst>
                      <a:outerShdw blurRad="40000" dist="23000" dir="5400000" rotWithShape="0">
                        <a:srgbClr val="000000">
                          <a:alpha val="35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threePt" dir="t">
                        <a:rot lat="0" lon="0" rev="1200000"/>
                      </a:lightRig>
                    </a:scene3d>
                    <a:sp3d>
                      <a:bevelT w="63500" h="25400"/>
                    </a:sp3d>
                  </c15:spPr>
                  <c15:bubble3D val="0"/>
                </c15:categoryFilterException>
              </c15:categoryFilterExceptions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view3D>
      <c:rotX val="15"/>
      <c:hPercent val="100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943793911007025"/>
          <c:y val="3.8626609442060089E-2"/>
          <c:w val="0.5374707259953162"/>
          <c:h val="0.8347639484978540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расходы бюджета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cat>
            <c:numRef>
              <c:extLst>
                <c:ext xmlns:c15="http://schemas.microsoft.com/office/drawing/2012/chart" uri="{02D57815-91ED-43cb-92C2-25804820EDAC}">
                  <c15:fullRef>
                    <c15:sqref>Sheet1!$B$1:$E$1</c15:sqref>
                  </c15:fullRef>
                </c:ext>
              </c:extLst>
              <c:f>Sheet1!$B$1:$D$1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Sheet1!$B$2:$E$2</c15:sqref>
                  </c15:fullRef>
                </c:ext>
              </c:extLst>
              <c:f>Sheet1!$B$2:$D$2</c:f>
              <c:numCache>
                <c:formatCode>General</c:formatCode>
                <c:ptCount val="3"/>
                <c:pt idx="0">
                  <c:v>10298.9</c:v>
                </c:pt>
                <c:pt idx="1">
                  <c:v>7327</c:v>
                </c:pt>
                <c:pt idx="2">
                  <c:v>6725.7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315978064"/>
        <c:axId val="364945392"/>
        <c:axId val="0"/>
      </c:bar3DChart>
      <c:catAx>
        <c:axId val="315978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649453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64945392"/>
        <c:scaling>
          <c:orientation val="minMax"/>
          <c:max val="1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5978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view3D>
      <c:rotX val="15"/>
      <c:hPercent val="100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943793911007025"/>
          <c:y val="3.8626609442060089E-2"/>
          <c:w val="0.5374707259953162"/>
          <c:h val="0.8347639484978540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расходы бюджета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  <a:sp3d/>
            </c:spPr>
          </c:dPt>
          <c:dPt>
            <c:idx val="1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  <a:sp3d/>
            </c:spPr>
          </c:dPt>
          <c:cat>
            <c:numRef>
              <c:extLst>
                <c:ext xmlns:c15="http://schemas.microsoft.com/office/drawing/2012/chart" uri="{02D57815-91ED-43cb-92C2-25804820EDAC}">
                  <c15:fullRef>
                    <c15:sqref>Sheet1!$B$1:$E$1</c15:sqref>
                  </c15:fullRef>
                </c:ext>
              </c:extLst>
              <c:f>Sheet1!$B$1:$D$1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Sheet1!$B$2:$E$2</c15:sqref>
                  </c15:fullRef>
                </c:ext>
              </c:extLst>
              <c:f>Sheet1!$B$2:$D$2</c:f>
              <c:numCache>
                <c:formatCode>General</c:formatCode>
                <c:ptCount val="3"/>
                <c:pt idx="0">
                  <c:v>10298.9</c:v>
                </c:pt>
                <c:pt idx="1">
                  <c:v>7327</c:v>
                </c:pt>
                <c:pt idx="2">
                  <c:v>6725.7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64947744"/>
        <c:axId val="364948136"/>
        <c:axId val="0"/>
      </c:bar3DChart>
      <c:catAx>
        <c:axId val="364947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649481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64948136"/>
        <c:scaling>
          <c:orientation val="minMax"/>
          <c:max val="1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64947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5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9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alpha val="0"/>
            </a:schemeClr>
          </a:gs>
          <a:gs pos="50000">
            <a:schemeClr val="phClr"/>
          </a:gs>
        </a:gsLst>
        <a:lin ang="5400000" scaled="0"/>
      </a:gradFill>
      <a:sp3d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8DF38-9E36-4C3B-9517-345BD22E9B34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5C209-719A-400B-8F0B-222562DAE0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3655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E1FF2-68E0-4C80-BC11-2C00D1E75828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97110-6AA5-4FFA-8EE8-74D3B1B4A8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234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98679" y="2014514"/>
            <a:ext cx="7772400" cy="2879457"/>
          </a:xfr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Проект </a:t>
            </a:r>
            <a:r>
              <a:rPr lang="ru-RU" dirty="0" smtClean="0">
                <a:solidFill>
                  <a:schemeClr val="tx1"/>
                </a:solidFill>
              </a:rPr>
              <a:t>бюджета </a:t>
            </a:r>
            <a:r>
              <a:rPr lang="ru-RU" dirty="0" smtClean="0">
                <a:solidFill>
                  <a:schemeClr val="tx1"/>
                </a:solidFill>
              </a:rPr>
              <a:t>Дячкинского сельского поселения на 201</a:t>
            </a:r>
            <a:r>
              <a:rPr lang="en-US" dirty="0" smtClean="0">
                <a:solidFill>
                  <a:schemeClr val="tx1"/>
                </a:solidFill>
              </a:rPr>
              <a:t>8</a:t>
            </a:r>
            <a:r>
              <a:rPr lang="ru-RU" dirty="0" smtClean="0">
                <a:solidFill>
                  <a:schemeClr val="tx1"/>
                </a:solidFill>
              </a:rPr>
              <a:t> год и плановый период 201</a:t>
            </a:r>
            <a:r>
              <a:rPr lang="en-US" dirty="0" smtClean="0">
                <a:solidFill>
                  <a:schemeClr val="tx1"/>
                </a:solidFill>
              </a:rPr>
              <a:t>9</a:t>
            </a:r>
            <a:r>
              <a:rPr lang="ru-RU" dirty="0" smtClean="0">
                <a:solidFill>
                  <a:schemeClr val="tx1"/>
                </a:solidFill>
              </a:rPr>
              <a:t> и 20</a:t>
            </a:r>
            <a:r>
              <a:rPr lang="en-US" dirty="0" smtClean="0">
                <a:solidFill>
                  <a:schemeClr val="tx1"/>
                </a:solidFill>
              </a:rPr>
              <a:t>20</a:t>
            </a:r>
            <a:r>
              <a:rPr lang="ru-RU" dirty="0" smtClean="0">
                <a:solidFill>
                  <a:schemeClr val="tx1"/>
                </a:solidFill>
              </a:rPr>
              <a:t> годы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Расходы бюджета Дячкинского сельского поселения на 2019 год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423564" cy="4980708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29392" y="1733797"/>
            <a:ext cx="2493818" cy="1341911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Общегосударственные вопросы</a:t>
            </a:r>
            <a:endParaRPr lang="ru-RU" sz="1400" dirty="0" smtClean="0">
              <a:solidFill>
                <a:schemeClr val="bg1"/>
              </a:solidFill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5943,0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86041" y="3230089"/>
            <a:ext cx="4700759" cy="1168538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Национальная безопасность и правоохранительная деятельность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173,3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205358" y="1742458"/>
            <a:ext cx="3481442" cy="1305067"/>
          </a:xfrm>
          <a:prstGeom prst="rect">
            <a:avLst/>
          </a:prstGeom>
          <a:solidFill>
            <a:srgbClr val="06EA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Жилищно-коммунальное хозяйство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0,0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95402" y="1733796"/>
            <a:ext cx="1715992" cy="1313729"/>
          </a:xfrm>
          <a:prstGeom prst="rect">
            <a:avLst/>
          </a:prstGeom>
          <a:solidFill>
            <a:srgbClr val="06EA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Культура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1210,2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29392" y="3258271"/>
            <a:ext cx="3071054" cy="1140355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Межбюджетные трансферты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0,5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25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Расходы бюджета Дячкинского сельского поселения на 2020 год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423564" cy="4980708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29392" y="1733797"/>
            <a:ext cx="2493818" cy="1341911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Общегосударственные вопросы</a:t>
            </a:r>
            <a:endParaRPr lang="ru-RU" sz="1400" dirty="0" smtClean="0">
              <a:solidFill>
                <a:schemeClr val="bg1"/>
              </a:solidFill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6149,8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95402" y="1742458"/>
            <a:ext cx="1715992" cy="1333250"/>
          </a:xfrm>
          <a:prstGeom prst="rect">
            <a:avLst/>
          </a:prstGeom>
          <a:solidFill>
            <a:srgbClr val="06EA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Культура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575,4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183586" y="1742458"/>
            <a:ext cx="3394358" cy="1333250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Межбюджетные трансферты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1,0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12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500" b="1" dirty="0" smtClean="0">
                <a:latin typeface="Times New Roman" pitchFamily="18" charset="0"/>
              </a:rPr>
              <a:t>Доходы бюджета </a:t>
            </a:r>
            <a:endParaRPr lang="en-US" sz="3500" b="1" dirty="0" smtClean="0">
              <a:latin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sz="3500" b="1" dirty="0" smtClean="0">
                <a:latin typeface="Times New Roman" pitchFamily="18" charset="0"/>
              </a:rPr>
              <a:t>Дячкинского сельского поселения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5856391"/>
              </p:ext>
            </p:extLst>
          </p:nvPr>
        </p:nvGraphicFramePr>
        <p:xfrm>
          <a:off x="584200" y="2001838"/>
          <a:ext cx="8113713" cy="4424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500" b="1" dirty="0" smtClean="0">
                <a:latin typeface="Times New Roman" pitchFamily="18" charset="0"/>
              </a:rPr>
              <a:t>Расходы бюджета </a:t>
            </a:r>
            <a:endParaRPr lang="en-US" sz="3500" b="1" dirty="0" smtClean="0">
              <a:latin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sz="3500" b="1" dirty="0" smtClean="0">
                <a:latin typeface="Times New Roman" pitchFamily="18" charset="0"/>
              </a:rPr>
              <a:t>Дячкинского сельского поселения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1530099"/>
              </p:ext>
            </p:extLst>
          </p:nvPr>
        </p:nvGraphicFramePr>
        <p:xfrm>
          <a:off x="584200" y="2001838"/>
          <a:ext cx="8113713" cy="4424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419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2104"/>
          </a:xfrm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Основные параметры бюджета Дячкинского сельского поселения на 201</a:t>
            </a:r>
            <a:r>
              <a:rPr lang="en-US" sz="2400" dirty="0" smtClean="0">
                <a:solidFill>
                  <a:schemeClr val="bg1"/>
                </a:solidFill>
              </a:rPr>
              <a:t>8</a:t>
            </a:r>
            <a:r>
              <a:rPr lang="ru-RU" sz="2400" dirty="0" smtClean="0">
                <a:solidFill>
                  <a:schemeClr val="bg1"/>
                </a:solidFill>
              </a:rPr>
              <a:t> год  и плановый период 201</a:t>
            </a:r>
            <a:r>
              <a:rPr lang="en-US" sz="2400" dirty="0" smtClean="0">
                <a:solidFill>
                  <a:schemeClr val="bg1"/>
                </a:solidFill>
              </a:rPr>
              <a:t>9</a:t>
            </a:r>
            <a:r>
              <a:rPr lang="ru-RU" sz="2400" dirty="0" smtClean="0">
                <a:solidFill>
                  <a:schemeClr val="bg1"/>
                </a:solidFill>
              </a:rPr>
              <a:t> и 20</a:t>
            </a:r>
            <a:r>
              <a:rPr lang="en-US" sz="2400" dirty="0" smtClean="0">
                <a:solidFill>
                  <a:schemeClr val="bg1"/>
                </a:solidFill>
              </a:rPr>
              <a:t>20</a:t>
            </a:r>
            <a:r>
              <a:rPr lang="ru-RU" sz="2400" dirty="0" smtClean="0">
                <a:solidFill>
                  <a:schemeClr val="bg1"/>
                </a:solidFill>
              </a:rPr>
              <a:t>годы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                                                                                        </a:t>
            </a:r>
            <a:r>
              <a:rPr lang="ru-RU" sz="2400" dirty="0" smtClean="0"/>
              <a:t>                             </a:t>
            </a:r>
            <a:r>
              <a:rPr lang="ru-RU" sz="1000" dirty="0" err="1" smtClean="0"/>
              <a:t>тыс</a:t>
            </a:r>
            <a:r>
              <a:rPr lang="ru-RU" sz="1000" dirty="0" smtClean="0"/>
              <a:t> </a:t>
            </a:r>
            <a:r>
              <a:rPr lang="ru-RU" sz="1000" dirty="0" err="1" smtClean="0"/>
              <a:t>руб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9680327"/>
              </p:ext>
            </p:extLst>
          </p:nvPr>
        </p:nvGraphicFramePr>
        <p:xfrm>
          <a:off x="443541" y="1270660"/>
          <a:ext cx="8261072" cy="35539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65268"/>
                <a:gridCol w="2065268"/>
                <a:gridCol w="2065268"/>
                <a:gridCol w="2065268"/>
              </a:tblGrid>
              <a:tr h="1081790"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  <a:p>
                      <a:pPr algn="ctr"/>
                      <a:r>
                        <a:rPr lang="ru-RU" sz="1800" dirty="0" smtClean="0"/>
                        <a:t>Показатель</a:t>
                      </a:r>
                      <a:endParaRPr lang="ru-RU" sz="1800" dirty="0"/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aseline="0" dirty="0" smtClean="0"/>
                    </a:p>
                    <a:p>
                      <a:pPr algn="ctr"/>
                      <a:r>
                        <a:rPr lang="ru-RU" sz="1800" baseline="0" dirty="0" smtClean="0"/>
                        <a:t>201</a:t>
                      </a:r>
                      <a:r>
                        <a:rPr lang="en-US" sz="1800" baseline="0" dirty="0" smtClean="0"/>
                        <a:t>8</a:t>
                      </a:r>
                      <a:r>
                        <a:rPr lang="ru-RU" sz="1800" baseline="0" dirty="0" smtClean="0"/>
                        <a:t> год</a:t>
                      </a:r>
                      <a:endParaRPr lang="en-US" sz="1800" baseline="0" dirty="0" smtClean="0"/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  <a:p>
                      <a:pPr algn="ctr"/>
                      <a:r>
                        <a:rPr lang="ru-RU" sz="1800" dirty="0" smtClean="0"/>
                        <a:t>201</a:t>
                      </a:r>
                      <a:r>
                        <a:rPr lang="en-US" sz="1800" dirty="0" smtClean="0"/>
                        <a:t>9</a:t>
                      </a:r>
                      <a:r>
                        <a:rPr lang="ru-RU" sz="1800" dirty="0" smtClean="0"/>
                        <a:t> год</a:t>
                      </a:r>
                      <a:endParaRPr lang="ru-RU" sz="1800" dirty="0"/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20</a:t>
                      </a:r>
                      <a:r>
                        <a:rPr lang="en-US" sz="1800" dirty="0" smtClean="0"/>
                        <a:t>20</a:t>
                      </a:r>
                      <a:r>
                        <a:rPr lang="ru-RU" sz="1800" dirty="0" smtClean="0"/>
                        <a:t>год</a:t>
                      </a:r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</a:tr>
              <a:tr h="27044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1. Доходы, всего</a:t>
                      </a:r>
                      <a:endParaRPr lang="ru-RU" sz="1800" dirty="0"/>
                    </a:p>
                  </a:txBody>
                  <a:tcPr marL="0" marR="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Times New Roman"/>
                        </a:rPr>
                        <a:t>10298,9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Times New Roman"/>
                        </a:rPr>
                        <a:t>7327,0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Times New Roman"/>
                        </a:rPr>
                        <a:t>6725,7</a:t>
                      </a:r>
                      <a:endParaRPr lang="ru-RU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6600"/>
                    </a:solidFill>
                  </a:tcPr>
                </a:tc>
              </a:tr>
              <a:tr h="27044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из них:</a:t>
                      </a:r>
                      <a:endParaRPr lang="ru-RU" sz="1800" dirty="0"/>
                    </a:p>
                  </a:txBody>
                  <a:tcPr marL="0" marR="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0" marR="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0" marR="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0" marR="0" marT="0" marB="0">
                    <a:solidFill>
                      <a:srgbClr val="FF9966"/>
                    </a:solidFill>
                  </a:tcPr>
                </a:tc>
              </a:tr>
              <a:tr h="54089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Налоговые и неналоговые доходы</a:t>
                      </a:r>
                      <a:endParaRPr lang="ru-RU" sz="1800" dirty="0"/>
                    </a:p>
                  </a:txBody>
                  <a:tcPr marL="0" marR="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Times New Roman"/>
                        </a:rPr>
                        <a:t>4105,0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Times New Roman"/>
                        </a:rPr>
                        <a:t>4095,3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Times New Roman"/>
                        </a:rPr>
                        <a:t>4186,1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</a:tr>
              <a:tr h="551902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Безвозмездные поступления</a:t>
                      </a:r>
                      <a:endParaRPr lang="ru-RU" sz="1800" dirty="0"/>
                    </a:p>
                  </a:txBody>
                  <a:tcPr marL="0" marR="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Arial CYR" panose="020B0604020202020204" pitchFamily="34" charset="0"/>
                          <a:ea typeface="Calibri"/>
                          <a:cs typeface="Arial CYR" panose="020B0604020202020204" pitchFamily="34" charset="0"/>
                        </a:rPr>
                        <a:t>6193,9</a:t>
                      </a:r>
                      <a:endParaRPr lang="ru-RU" sz="1400" dirty="0">
                        <a:latin typeface="Arial CYR" panose="020B0604020202020204" pitchFamily="34" charset="0"/>
                        <a:ea typeface="Calibri"/>
                        <a:cs typeface="Arial CYR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Times New Roman"/>
                        </a:rPr>
                        <a:t>3231,7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Times New Roman"/>
                        </a:rPr>
                        <a:t>2539,6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</a:tr>
              <a:tr h="27044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2. Расходы, всего</a:t>
                      </a:r>
                      <a:endParaRPr lang="ru-RU" sz="1800" dirty="0"/>
                    </a:p>
                  </a:txBody>
                  <a:tcPr marL="0" marR="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Arial CYR" panose="020B0604020202020204" pitchFamily="34" charset="0"/>
                          <a:ea typeface="Calibri"/>
                          <a:cs typeface="Arial CYR" panose="020B0604020202020204" pitchFamily="34" charset="0"/>
                        </a:rPr>
                        <a:t>10298,9</a:t>
                      </a:r>
                      <a:endParaRPr lang="ru-RU" sz="1400" b="0" dirty="0">
                        <a:latin typeface="Arial CYR" panose="020B0604020202020204" pitchFamily="34" charset="0"/>
                        <a:ea typeface="Calibri"/>
                        <a:cs typeface="Arial CYR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Arial CYR" panose="020B0604020202020204" pitchFamily="34" charset="0"/>
                          <a:ea typeface="Calibri"/>
                          <a:cs typeface="Arial CYR" panose="020B0604020202020204" pitchFamily="34" charset="0"/>
                        </a:rPr>
                        <a:t>7327</a:t>
                      </a:r>
                      <a:endParaRPr lang="ru-RU" sz="1400" b="0" dirty="0">
                        <a:latin typeface="Arial CYR" panose="020B0604020202020204" pitchFamily="34" charset="0"/>
                        <a:ea typeface="Calibri"/>
                        <a:cs typeface="Arial CYR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Times New Roman"/>
                        </a:rPr>
                        <a:t>6725,7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6600"/>
                    </a:solidFill>
                  </a:tcPr>
                </a:tc>
              </a:tr>
              <a:tr h="54089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3.Дефицит (-),</a:t>
                      </a:r>
                    </a:p>
                    <a:p>
                      <a:r>
                        <a:rPr lang="ru-RU" sz="1800" dirty="0" smtClean="0"/>
                        <a:t>     </a:t>
                      </a:r>
                      <a:r>
                        <a:rPr lang="ru-RU" sz="1800" dirty="0" err="1" smtClean="0"/>
                        <a:t>профицит</a:t>
                      </a:r>
                      <a:r>
                        <a:rPr lang="ru-RU" sz="1800" dirty="0" smtClean="0"/>
                        <a:t>(+)</a:t>
                      </a:r>
                      <a:endParaRPr lang="ru-RU" sz="1800" dirty="0"/>
                    </a:p>
                  </a:txBody>
                  <a:tcPr marL="0" marR="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0,0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000" dirty="0" smtClean="0"/>
              <a:t>Доходы бюджета Дячкинского сельского поселения на 201</a:t>
            </a:r>
            <a:r>
              <a:rPr lang="en-US" sz="2000" dirty="0" smtClean="0"/>
              <a:t>8</a:t>
            </a:r>
            <a:r>
              <a:rPr lang="ru-RU" sz="2000" dirty="0" smtClean="0"/>
              <a:t> год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7517" y="1757547"/>
            <a:ext cx="2101931" cy="1175657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прибыль, доходы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815,1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14681" y="1774372"/>
            <a:ext cx="1604919" cy="1177636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совокупный доход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908,2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18212" y="1781299"/>
            <a:ext cx="2048844" cy="1163782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Государственная пошлина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13,7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77081" y="1783278"/>
            <a:ext cx="1745671" cy="1149926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имущество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2183,2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5745" y="3194461"/>
            <a:ext cx="2871850" cy="973777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Доходы от использования имущества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184,8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606140" y="3194461"/>
            <a:ext cx="2620489" cy="971574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Безвозмездные поступления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6193,9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000" dirty="0" smtClean="0"/>
              <a:t>Доходы бюджета Дячкинского сельского поселения на 201</a:t>
            </a:r>
            <a:r>
              <a:rPr lang="en-US" sz="2000" dirty="0" smtClean="0"/>
              <a:t>9</a:t>
            </a:r>
            <a:r>
              <a:rPr lang="ru-RU" sz="2000" dirty="0" smtClean="0"/>
              <a:t> год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7517" y="1757547"/>
            <a:ext cx="2101931" cy="1175657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прибыль, доходы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827,3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14681" y="1774372"/>
            <a:ext cx="1604919" cy="1177636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совокупный доход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908,2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18212" y="1781299"/>
            <a:ext cx="2048844" cy="1163782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Государственная пошлина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14,2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77081" y="1783278"/>
            <a:ext cx="1745671" cy="1149926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имущество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2157,8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5745" y="3194461"/>
            <a:ext cx="2871850" cy="973777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Доходы от использования имущества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187,8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606140" y="3194461"/>
            <a:ext cx="2620489" cy="971574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Безвозмездные поступления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3231,7</a:t>
            </a:r>
          </a:p>
        </p:txBody>
      </p:sp>
    </p:spTree>
    <p:extLst>
      <p:ext uri="{BB962C8B-B14F-4D97-AF65-F5344CB8AC3E}">
        <p14:creationId xmlns:p14="http://schemas.microsoft.com/office/powerpoint/2010/main" val="263399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000" dirty="0" smtClean="0"/>
              <a:t>Доходы бюджета Дячкинского сельского поселения на 20</a:t>
            </a:r>
            <a:r>
              <a:rPr lang="en-US" sz="2000" dirty="0" smtClean="0"/>
              <a:t>20</a:t>
            </a:r>
            <a:r>
              <a:rPr lang="ru-RU" sz="2000" dirty="0" smtClean="0"/>
              <a:t>год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7517" y="1757547"/>
            <a:ext cx="2101931" cy="1175657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прибыль, доходы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843,2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14681" y="1774372"/>
            <a:ext cx="1604919" cy="1177636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совокупный доход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908,2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18212" y="1781299"/>
            <a:ext cx="2048844" cy="1163782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Государственная пошлина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14,8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77081" y="1783278"/>
            <a:ext cx="1745671" cy="1149926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имущество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2229,0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5745" y="3194461"/>
            <a:ext cx="2871850" cy="973777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Доходы от использования имущества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190,9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606140" y="3194461"/>
            <a:ext cx="2620489" cy="971574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Безвозмездные поступления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2539,6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97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76859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Поступление собственных доходов в бюджет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Дячкинского сельского поселения в 201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году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6635872"/>
              </p:ext>
            </p:extLst>
          </p:nvPr>
        </p:nvGraphicFramePr>
        <p:xfrm>
          <a:off x="457200" y="776859"/>
          <a:ext cx="8423754" cy="5899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76859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Поступление собственных доходов в бюджет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Дячкинского сельского поселения в 201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году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9056646"/>
              </p:ext>
            </p:extLst>
          </p:nvPr>
        </p:nvGraphicFramePr>
        <p:xfrm>
          <a:off x="457199" y="776859"/>
          <a:ext cx="8423754" cy="5899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772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76859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Поступление собственных доходов в бюджет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Дячкинского сельского поселения в 20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году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0681416"/>
              </p:ext>
            </p:extLst>
          </p:nvPr>
        </p:nvGraphicFramePr>
        <p:xfrm>
          <a:off x="457199" y="776859"/>
          <a:ext cx="8423754" cy="5899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328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Расходы бюджета Дячкинского сельского поселения на 201</a:t>
            </a:r>
            <a:r>
              <a:rPr lang="en-US" sz="2000" dirty="0" smtClean="0">
                <a:solidFill>
                  <a:schemeClr val="bg1"/>
                </a:solidFill>
              </a:rPr>
              <a:t>8</a:t>
            </a:r>
            <a:r>
              <a:rPr lang="ru-RU" sz="2000" dirty="0" smtClean="0">
                <a:solidFill>
                  <a:schemeClr val="bg1"/>
                </a:solidFill>
              </a:rPr>
              <a:t> год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423564" cy="4980708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29392" y="1733797"/>
            <a:ext cx="2493818" cy="1341911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Общегосударственные вопросы</a:t>
            </a:r>
            <a:endParaRPr lang="ru-RU" sz="1400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5794,1</a:t>
            </a:r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86041" y="3230089"/>
            <a:ext cx="4700759" cy="1168538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Национальная безопасность и правоохранительная деятельность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173,3</a:t>
            </a:r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08321" y="1730334"/>
            <a:ext cx="1911926" cy="1369621"/>
          </a:xfrm>
          <a:prstGeom prst="rect">
            <a:avLst/>
          </a:prstGeom>
          <a:solidFill>
            <a:srgbClr val="06EA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Национальная экономика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1318,1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205358" y="1742458"/>
            <a:ext cx="3481442" cy="1345374"/>
          </a:xfrm>
          <a:prstGeom prst="rect">
            <a:avLst/>
          </a:prstGeom>
          <a:solidFill>
            <a:srgbClr val="06EA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Жилищно-коммунальное хозяйство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1454,7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25943" y="3258271"/>
            <a:ext cx="1219200" cy="1168538"/>
          </a:xfrm>
          <a:prstGeom prst="rect">
            <a:avLst/>
          </a:prstGeom>
          <a:solidFill>
            <a:srgbClr val="06EA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Культура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1558,2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685802" y="4465369"/>
            <a:ext cx="3908962" cy="750125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Межбюджетные трансферты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0,5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686</TotalTime>
  <Words>286</Words>
  <Application>Microsoft Office PowerPoint</Application>
  <PresentationFormat>Экран (4:3)</PresentationFormat>
  <Paragraphs>114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Arial CYR</vt:lpstr>
      <vt:lpstr>Calibri</vt:lpstr>
      <vt:lpstr>Times New Roman</vt:lpstr>
      <vt:lpstr>Тема Office</vt:lpstr>
      <vt:lpstr>Проект бюджета Дячкинского сельского поселения на 2018 год и плановый период 2019 и 2020 годы</vt:lpstr>
      <vt:lpstr>Основные параметры бюджета Дячкинского сельского поселения на 2018 год  и плановый период 2019 и 2020годы                                                                                                                       тыс руб</vt:lpstr>
      <vt:lpstr>Доходы бюджета Дячкинского сельского поселения на 2018 год</vt:lpstr>
      <vt:lpstr>Доходы бюджета Дячкинского сельского поселения на 2019 год</vt:lpstr>
      <vt:lpstr>Доходы бюджета Дячкинского сельского поселения на 2020год</vt:lpstr>
      <vt:lpstr>Поступление собственных доходов в бюджет  Дячкинского сельского поселения в 2018 году</vt:lpstr>
      <vt:lpstr>Поступление собственных доходов в бюджет  Дячкинского сельского поселения в 2019 году</vt:lpstr>
      <vt:lpstr>Поступление собственных доходов в бюджет  Дячкинского сельского поселения в 2020 году</vt:lpstr>
      <vt:lpstr>Расходы бюджета Дячкинского сельского поселения на 2018 год</vt:lpstr>
      <vt:lpstr>Расходы бюджета Дячкинского сельского поселения на 2019 год</vt:lpstr>
      <vt:lpstr>Расходы бюджета Дячкинского сельского поселения на 2020 год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Тарасовского района за 2013 год</dc:title>
  <dc:creator>Ольга В. Димитрова</dc:creator>
  <cp:lastModifiedBy>Владимир Ткаченко</cp:lastModifiedBy>
  <cp:revision>99</cp:revision>
  <cp:lastPrinted>2015-05-14T04:47:58Z</cp:lastPrinted>
  <dcterms:created xsi:type="dcterms:W3CDTF">2014-05-06T10:06:48Z</dcterms:created>
  <dcterms:modified xsi:type="dcterms:W3CDTF">2018-02-20T05:06:08Z</dcterms:modified>
</cp:coreProperties>
</file>