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7" r:id="rId5"/>
    <p:sldId id="268" r:id="rId6"/>
    <p:sldId id="261" r:id="rId7"/>
    <p:sldId id="269" r:id="rId8"/>
    <p:sldId id="270" r:id="rId9"/>
    <p:sldId id="260" r:id="rId10"/>
    <p:sldId id="271" r:id="rId11"/>
    <p:sldId id="272" r:id="rId12"/>
    <p:sldId id="263" r:id="rId13"/>
    <p:sldId id="27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66"/>
    <a:srgbClr val="06EA6D"/>
    <a:srgbClr val="FF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24" autoAdjust="0"/>
  </p:normalViewPr>
  <p:slideViewPr>
    <p:cSldViewPr snapToGrid="0">
      <p:cViewPr varScale="1">
        <p:scale>
          <a:sx n="86" d="100"/>
          <a:sy n="86" d="100"/>
        </p:scale>
        <p:origin x="45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9D5-4C4A-9C79-7B1573B6A191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9D5-4C4A-9C79-7B1573B6A19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9D5-4C4A-9C79-7B1573B6A191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9D5-4C4A-9C79-7B1573B6A191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99D5-4C4A-9C79-7B1573B6A19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99D5-4C4A-9C79-7B1573B6A19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99D5-4C4A-9C79-7B1573B6A19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99D5-4C4A-9C79-7B1573B6A191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99D5-4C4A-9C79-7B1573B6A191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99D5-4C4A-9C79-7B1573B6A191}"/>
              </c:ext>
            </c:extLst>
          </c:dPt>
          <c:dLbls>
            <c:dLbl>
              <c:idx val="0"/>
              <c:layout>
                <c:manualLayout>
                  <c:x val="5.3760769842044295E-2"/>
                  <c:y val="5.1322184959272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D5-4C4A-9C79-7B1573B6A191}"/>
                </c:ext>
              </c:extLst>
            </c:dLbl>
            <c:dLbl>
              <c:idx val="1"/>
              <c:layout>
                <c:manualLayout>
                  <c:x val="1.126178423538959E-2"/>
                  <c:y val="2.97770240435018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608,9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D5-4C4A-9C79-7B1573B6A191}"/>
                </c:ext>
              </c:extLst>
            </c:dLbl>
            <c:dLbl>
              <c:idx val="2"/>
              <c:layout>
                <c:manualLayout>
                  <c:x val="4.7884707934253541E-2"/>
                  <c:y val="3.6943714864696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D5-4C4A-9C79-7B1573B6A191}"/>
                </c:ext>
              </c:extLst>
            </c:dLbl>
            <c:dLbl>
              <c:idx val="3"/>
              <c:layout>
                <c:manualLayout>
                  <c:x val="-2.0499648968856404E-2"/>
                  <c:y val="4.3259996796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D5-4C4A-9C79-7B1573B6A191}"/>
                </c:ext>
              </c:extLst>
            </c:dLbl>
            <c:dLbl>
              <c:idx val="4"/>
              <c:layout>
                <c:manualLayout>
                  <c:x val="1.4257301435915627E-2"/>
                  <c:y val="0.13536214417625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9D5-4C4A-9C79-7B1573B6A1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1191.9000000000001</c:v>
                </c:pt>
                <c:pt idx="1">
                  <c:v>1650.9</c:v>
                </c:pt>
                <c:pt idx="2">
                  <c:v>8.8000000000000007</c:v>
                </c:pt>
                <c:pt idx="3">
                  <c:v>206.5</c:v>
                </c:pt>
                <c:pt idx="4">
                  <c:v>3305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9D5-4C4A-9C79-7B1573B6A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058-481A-B99D-62C4BE88BE7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058-481A-B99D-62C4BE88BE7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D058-481A-B99D-62C4BE88BE77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D058-481A-B99D-62C4BE88BE77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D058-481A-B99D-62C4BE88BE7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D058-481A-B99D-62C4BE88BE7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D058-481A-B99D-62C4BE88BE77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D058-481A-B99D-62C4BE88BE77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D058-481A-B99D-62C4BE88BE77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D058-481A-B99D-62C4BE88BE77}"/>
              </c:ext>
            </c:extLst>
          </c:dPt>
          <c:dLbls>
            <c:dLbl>
              <c:idx val="0"/>
              <c:layout>
                <c:manualLayout>
                  <c:x val="4.8392260742657012E-2"/>
                  <c:y val="5.8962135022963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58-481A-B99D-62C4BE88BE77}"/>
                </c:ext>
              </c:extLst>
            </c:dLbl>
            <c:dLbl>
              <c:idx val="1"/>
              <c:layout>
                <c:manualLayout>
                  <c:x val="2.0723480291565968E-2"/>
                  <c:y val="2.13073447563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58-481A-B99D-62C4BE88BE77}"/>
                </c:ext>
              </c:extLst>
            </c:dLbl>
            <c:dLbl>
              <c:idx val="2"/>
              <c:layout>
                <c:manualLayout>
                  <c:x val="1.8178296754629824E-2"/>
                  <c:y val="-2.991771357475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58-481A-B99D-62C4BE88BE77}"/>
                </c:ext>
              </c:extLst>
            </c:dLbl>
            <c:dLbl>
              <c:idx val="3"/>
              <c:layout>
                <c:manualLayout>
                  <c:x val="1.7762567615341094E-2"/>
                  <c:y val="-1.0443231350373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58-481A-B99D-62C4BE88BE77}"/>
                </c:ext>
              </c:extLst>
            </c:dLbl>
            <c:dLbl>
              <c:idx val="4"/>
              <c:layout>
                <c:manualLayout>
                  <c:x val="3.7076106448502649E-2"/>
                  <c:y val="0.2058031889062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58-481A-B99D-62C4BE88BE77}"/>
                </c:ext>
              </c:extLst>
            </c:dLbl>
            <c:dLbl>
              <c:idx val="5"/>
              <c:layout>
                <c:manualLayout>
                  <c:x val="2.0175031227170213E-2"/>
                  <c:y val="9.52481687053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58-481A-B99D-62C4BE88B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1289.0999999999999</c:v>
                </c:pt>
                <c:pt idx="1">
                  <c:v>1650.9</c:v>
                </c:pt>
                <c:pt idx="2">
                  <c:v>9.1999999999999993</c:v>
                </c:pt>
                <c:pt idx="3">
                  <c:v>206.5</c:v>
                </c:pt>
                <c:pt idx="4">
                  <c:v>3305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058-481A-B99D-62C4BE88B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9174021565383E-2"/>
          <c:y val="0.11697918144213336"/>
          <c:w val="0.32435159581551615"/>
          <c:h val="0.54241527374991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74F-4E60-AB31-577F81E32A5B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74F-4E60-AB31-577F81E32A5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374F-4E60-AB31-577F81E32A5B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374F-4E60-AB31-577F81E32A5B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374F-4E60-AB31-577F81E32A5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374F-4E60-AB31-577F81E32A5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374F-4E60-AB31-577F81E32A5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374F-4E60-AB31-577F81E32A5B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374F-4E60-AB31-577F81E32A5B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374F-4E60-AB31-577F81E32A5B}"/>
              </c:ext>
            </c:extLst>
          </c:dPt>
          <c:dLbls>
            <c:dLbl>
              <c:idx val="0"/>
              <c:layout>
                <c:manualLayout>
                  <c:x val="2.5777640230234645E-2"/>
                  <c:y val="3.0976783684760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4F-4E60-AB31-577F81E32A5B}"/>
                </c:ext>
              </c:extLst>
            </c:dLbl>
            <c:dLbl>
              <c:idx val="1"/>
              <c:layout>
                <c:manualLayout>
                  <c:x val="2.5914277648658782E-2"/>
                  <c:y val="-1.8592206308484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4F-4E60-AB31-577F81E32A5B}"/>
                </c:ext>
              </c:extLst>
            </c:dLbl>
            <c:dLbl>
              <c:idx val="4"/>
              <c:layout>
                <c:manualLayout>
                  <c:x val="1.8984410038564752E-2"/>
                  <c:y val="0.171359679566879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4F-4E60-AB31-577F81E32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с физических лиц</c:v>
                </c:pt>
                <c:pt idx="1">
                  <c:v>Налоги на совокупный доход</c:v>
                </c:pt>
                <c:pt idx="2">
                  <c:v>Государственная пошлина </c:v>
                </c:pt>
                <c:pt idx="3">
                  <c:v>Доходы от использования имущества</c:v>
                </c:pt>
                <c:pt idx="4">
                  <c:v>Налоги на имущество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1289.0999999999999</c:v>
                </c:pt>
                <c:pt idx="1">
                  <c:v>1650.9</c:v>
                </c:pt>
                <c:pt idx="2">
                  <c:v>9.1999999999999993</c:v>
                </c:pt>
                <c:pt idx="3">
                  <c:v>206.5</c:v>
                </c:pt>
                <c:pt idx="4">
                  <c:v>3305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74F-4E60-AB31-577F81E3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426-467A-B1D5-5FB1EDD0480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426-467A-B1D5-5FB1EDD0480A}"/>
              </c:ext>
            </c:extLst>
          </c:dPt>
          <c:cat>
            <c:numRef>
              <c:f>Sheet1!$B$1:$E$1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14014.7</c:v>
                </c:pt>
                <c:pt idx="1">
                  <c:v>11338.3</c:v>
                </c:pt>
                <c:pt idx="2">
                  <c:v>11004.6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26-467A-B1D5-5FB1EDD0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0603528"/>
        <c:axId val="170603920"/>
        <c:axId val="0"/>
      </c:bar3DChart>
      <c:catAx>
        <c:axId val="17060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3920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69E-499F-AF61-E03AC0611FC1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69E-499F-AF61-E03AC0611FC1}"/>
              </c:ext>
            </c:extLst>
          </c:dPt>
          <c:cat>
            <c:numRef>
              <c:f>Sheet1!$B$1:$E$1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14014.7</c:v>
                </c:pt>
                <c:pt idx="1">
                  <c:v>11338.3</c:v>
                </c:pt>
                <c:pt idx="2">
                  <c:v>11004.6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9E-499F-AF61-E03AC0611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604704"/>
        <c:axId val="170605096"/>
        <c:axId val="0"/>
      </c:bar3DChart>
      <c:catAx>
        <c:axId val="1706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5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605096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60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679" y="2014514"/>
            <a:ext cx="7772400" cy="2879457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Проект бюджета Дячкинского сельского поселения на 202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 год и плановый период 20</a:t>
            </a:r>
            <a:r>
              <a:rPr lang="en-US" dirty="0">
                <a:solidFill>
                  <a:schemeClr val="tx1"/>
                </a:solidFill>
              </a:rPr>
              <a:t>25</a:t>
            </a:r>
            <a:r>
              <a:rPr lang="ru-RU" dirty="0">
                <a:solidFill>
                  <a:schemeClr val="tx1"/>
                </a:solidFill>
              </a:rPr>
              <a:t> и 20</a:t>
            </a:r>
            <a:r>
              <a:rPr lang="en-US" dirty="0">
                <a:solidFill>
                  <a:schemeClr val="tx1"/>
                </a:solidFill>
              </a:rPr>
              <a:t>26</a:t>
            </a:r>
            <a:r>
              <a:rPr lang="ru-RU" dirty="0">
                <a:solidFill>
                  <a:schemeClr val="tx1"/>
                </a:solidFill>
              </a:rPr>
              <a:t> годы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202</a:t>
            </a:r>
            <a:r>
              <a:rPr lang="en-US" sz="2000" dirty="0">
                <a:solidFill>
                  <a:schemeClr val="bg1"/>
                </a:solidFill>
              </a:rPr>
              <a:t>5</a:t>
            </a:r>
            <a:r>
              <a:rPr lang="ru-RU" sz="2000" dirty="0">
                <a:solidFill>
                  <a:schemeClr val="bg1"/>
                </a:solidFill>
              </a:rPr>
              <a:t> год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8114,6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03461" y="1759470"/>
            <a:ext cx="4700759" cy="1316237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134,8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7100" y="3258271"/>
            <a:ext cx="2021705" cy="1168538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2701,5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Объект 10"/>
          <p:cNvSpPr>
            <a:spLocks noGrp="1"/>
          </p:cNvSpPr>
          <p:nvPr>
            <p:ph idx="1"/>
          </p:nvPr>
        </p:nvSpPr>
        <p:spPr>
          <a:xfrm>
            <a:off x="6091678" y="3258271"/>
            <a:ext cx="1912542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387,4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202</a:t>
            </a:r>
            <a:r>
              <a:rPr lang="en-US" sz="2000" dirty="0">
                <a:solidFill>
                  <a:schemeClr val="bg1"/>
                </a:solidFill>
              </a:rPr>
              <a:t>6</a:t>
            </a:r>
            <a:r>
              <a:rPr lang="ru-RU" sz="2000" dirty="0">
                <a:solidFill>
                  <a:schemeClr val="bg1"/>
                </a:solidFill>
              </a:rPr>
              <a:t>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9002,5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5402" y="1742458"/>
            <a:ext cx="1881905" cy="1333250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1437,7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29392" y="3302537"/>
            <a:ext cx="2493818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422,8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9499" y="1742458"/>
            <a:ext cx="3228445" cy="1333250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141,6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28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latin typeface="Times New Roman" pitchFamily="18" charset="0"/>
              </a:rPr>
              <a:t>Доходы бюджета </a:t>
            </a:r>
            <a:endParaRPr lang="en-US" sz="3500" b="1" dirty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628128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>
                <a:latin typeface="Times New Roman" pitchFamily="18" charset="0"/>
              </a:rPr>
              <a:t>Расходы бюджета </a:t>
            </a:r>
            <a:endParaRPr lang="en-US" sz="3500" b="1" dirty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464900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19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Основные параметры бюджета Дячкинского сельского поселения на 202</a:t>
            </a:r>
            <a:r>
              <a:rPr lang="en-US" sz="2400" dirty="0">
                <a:solidFill>
                  <a:schemeClr val="bg1"/>
                </a:solidFill>
              </a:rPr>
              <a:t>4</a:t>
            </a:r>
            <a:r>
              <a:rPr lang="ru-RU" sz="2400" dirty="0">
                <a:solidFill>
                  <a:schemeClr val="bg1"/>
                </a:solidFill>
              </a:rPr>
              <a:t> год  и плановый период 20</a:t>
            </a:r>
            <a:r>
              <a:rPr lang="en-US" sz="2400" dirty="0">
                <a:solidFill>
                  <a:schemeClr val="bg1"/>
                </a:solidFill>
              </a:rPr>
              <a:t>25</a:t>
            </a:r>
            <a:r>
              <a:rPr lang="ru-RU" sz="2400" dirty="0">
                <a:solidFill>
                  <a:schemeClr val="bg1"/>
                </a:solidFill>
              </a:rPr>
              <a:t> и 20</a:t>
            </a:r>
            <a:r>
              <a:rPr lang="en-US" sz="2400" dirty="0">
                <a:solidFill>
                  <a:schemeClr val="bg1"/>
                </a:solidFill>
              </a:rPr>
              <a:t>26 </a:t>
            </a:r>
            <a:r>
              <a:rPr lang="ru-RU" sz="2400" dirty="0">
                <a:solidFill>
                  <a:schemeClr val="bg1"/>
                </a:solidFill>
              </a:rPr>
              <a:t>годы</a:t>
            </a:r>
            <a:br>
              <a:rPr lang="en-US" sz="2400" dirty="0"/>
            </a:br>
            <a:r>
              <a:rPr lang="en-US" sz="2400" dirty="0"/>
              <a:t>                                                                                         </a:t>
            </a:r>
            <a:r>
              <a:rPr lang="ru-RU" sz="2400" dirty="0"/>
              <a:t>                             </a:t>
            </a:r>
            <a:r>
              <a:rPr lang="ru-RU" sz="1000" dirty="0" err="1"/>
              <a:t>тыс</a:t>
            </a:r>
            <a:r>
              <a:rPr lang="ru-RU" sz="1000" dirty="0"/>
              <a:t> </a:t>
            </a:r>
            <a:r>
              <a:rPr lang="ru-RU" sz="1000" dirty="0" err="1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652051"/>
              </p:ext>
            </p:extLst>
          </p:nvPr>
        </p:nvGraphicFramePr>
        <p:xfrm>
          <a:off x="443541" y="1270660"/>
          <a:ext cx="8261072" cy="36091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5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Показатель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ru-RU" sz="1800" baseline="0" dirty="0"/>
                        <a:t>202</a:t>
                      </a:r>
                      <a:r>
                        <a:rPr lang="en-US" sz="1800" baseline="0" dirty="0"/>
                        <a:t>4</a:t>
                      </a:r>
                      <a:r>
                        <a:rPr lang="ru-RU" sz="1800" baseline="0" dirty="0"/>
                        <a:t> год</a:t>
                      </a:r>
                      <a:endParaRPr lang="en-US" sz="1800" baseline="0" dirty="0"/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25</a:t>
                      </a:r>
                      <a:r>
                        <a:rPr lang="ru-RU" sz="1800" dirty="0"/>
                        <a:t> 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20</a:t>
                      </a:r>
                      <a:r>
                        <a:rPr lang="en-US" sz="1800" dirty="0"/>
                        <a:t>26 </a:t>
                      </a:r>
                      <a:r>
                        <a:rPr lang="ru-RU" sz="1800" dirty="0"/>
                        <a:t>год</a:t>
                      </a: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1. Доходы, всего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14014,7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11338,3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11004,6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из них: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Налоговые и неналоговые доходы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6716,1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6764,1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6813,7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115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7298,6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4574,2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4190,9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/>
                        <a:t>2. Расходы, всего</a:t>
                      </a: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14014,7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11338,3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11004,6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/>
                        <a:t>3.Дефицит (-),</a:t>
                      </a:r>
                    </a:p>
                    <a:p>
                      <a:r>
                        <a:rPr lang="ru-RU" sz="1800" dirty="0"/>
                        <a:t>     </a:t>
                      </a:r>
                      <a:r>
                        <a:rPr lang="ru-RU" sz="1800" dirty="0" err="1"/>
                        <a:t>профицит</a:t>
                      </a:r>
                      <a:r>
                        <a:rPr lang="ru-RU" sz="1800" dirty="0"/>
                        <a:t>(+)</a:t>
                      </a:r>
                    </a:p>
                  </a:txBody>
                  <a:tcPr marL="0" marR="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</a:p>
                  </a:txBody>
                  <a:tcPr marL="0" marR="0" marT="0" marB="0" anchor="b"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202</a:t>
            </a:r>
            <a:r>
              <a:rPr lang="en-US" sz="2000" dirty="0"/>
              <a:t>4</a:t>
            </a:r>
            <a:r>
              <a:rPr lang="ru-RU" sz="2000" dirty="0"/>
              <a:t>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1191,9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1650,9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8,8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3658,0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206,5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7298,6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202</a:t>
            </a:r>
            <a:r>
              <a:rPr lang="en-US" sz="2000" dirty="0"/>
              <a:t>5</a:t>
            </a:r>
            <a:r>
              <a:rPr lang="ru-RU" sz="2000" dirty="0"/>
              <a:t>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1239,5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1650,9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3658,0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206,5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4574,2</a:t>
            </a:r>
          </a:p>
        </p:txBody>
      </p:sp>
    </p:spTree>
    <p:extLst>
      <p:ext uri="{BB962C8B-B14F-4D97-AF65-F5344CB8AC3E}">
        <p14:creationId xmlns:p14="http://schemas.microsoft.com/office/powerpoint/2010/main" val="263399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/>
              <a:t>Доходы бюджета Дячкинского сельского поселения на 20</a:t>
            </a:r>
            <a:r>
              <a:rPr lang="en-US" sz="2000" dirty="0"/>
              <a:t>26 </a:t>
            </a:r>
            <a:r>
              <a:rPr lang="ru-RU" sz="2000" dirty="0"/>
              <a:t>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1289,1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1650,9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9,2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3658,0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206,5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4190,9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7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30576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041461"/>
              </p:ext>
            </p:extLst>
          </p:nvPr>
        </p:nvGraphicFramePr>
        <p:xfrm>
          <a:off x="457199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72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Дячкинского сельского поселения в 20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941322"/>
              </p:ext>
            </p:extLst>
          </p:nvPr>
        </p:nvGraphicFramePr>
        <p:xfrm>
          <a:off x="457200" y="776859"/>
          <a:ext cx="8423754" cy="589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8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Расходы бюджета Дячкинского сельского поселения на 20</a:t>
            </a:r>
            <a:r>
              <a:rPr lang="en-US" sz="2000" dirty="0">
                <a:solidFill>
                  <a:schemeClr val="bg1"/>
                </a:solidFill>
              </a:rPr>
              <a:t>24</a:t>
            </a:r>
            <a:r>
              <a:rPr lang="ru-RU" sz="2000" dirty="0">
                <a:solidFill>
                  <a:schemeClr val="bg1"/>
                </a:solidFill>
              </a:rPr>
              <a:t> год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8002,0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1451,3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706,5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101" y="3258271"/>
            <a:ext cx="1219200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3476,5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91739" y="3258271"/>
            <a:ext cx="3895061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2,</a:t>
            </a:r>
            <a:r>
              <a:rPr lang="en-US" dirty="0">
                <a:solidFill>
                  <a:schemeClr val="bg1"/>
                </a:solidFill>
              </a:rPr>
              <a:t>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974900" y="3258271"/>
            <a:ext cx="2597100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Национальная оборона </a:t>
            </a:r>
            <a:r>
              <a:rPr lang="en-US" sz="18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352,6</a:t>
            </a:r>
            <a:endParaRPr lang="ru-RU" sz="18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D81C56C-3974-5A94-58C0-F8090AFB5D76}"/>
              </a:ext>
            </a:extLst>
          </p:cNvPr>
          <p:cNvSpPr/>
          <p:nvPr/>
        </p:nvSpPr>
        <p:spPr>
          <a:xfrm>
            <a:off x="629392" y="4609372"/>
            <a:ext cx="8029699" cy="1145303"/>
          </a:xfrm>
          <a:prstGeom prst="rect">
            <a:avLst/>
          </a:prstGeom>
          <a:solidFill>
            <a:srgbClr val="06EA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</a:t>
            </a:r>
            <a:r>
              <a:rPr lang="en-US" dirty="0">
                <a:solidFill>
                  <a:schemeClr val="bg1"/>
                </a:solidFill>
              </a:rPr>
              <a:t>ациональная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безопасность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правоохранительная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деятельность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23,0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334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Проект бюджета Дячкинского сельского поселения на 2024 год и плановый период 2025 и 2026 годы</vt:lpstr>
      <vt:lpstr>Основные параметры бюджета Дячкинского сельского поселения на 2024 год  и плановый период 2025 и 2026 годы                                                                                                                       тыс руб</vt:lpstr>
      <vt:lpstr>Доходы бюджета Дячкинского сельского поселения на 2024 год</vt:lpstr>
      <vt:lpstr>Доходы бюджета Дячкинского сельского поселения на 2025 год</vt:lpstr>
      <vt:lpstr>Доходы бюджета Дячкинского сельского поселения на 2026 год</vt:lpstr>
      <vt:lpstr>Поступление собственных доходов в бюджет  Дячкинского сельского поселения в 2024 году</vt:lpstr>
      <vt:lpstr>Поступление собственных доходов в бюджет  Дячкинского сельского поселения в 2025 году</vt:lpstr>
      <vt:lpstr>Поступление собственных доходов в бюджет  Дячкинского сельского поселения в 2026 году</vt:lpstr>
      <vt:lpstr>Расходы бюджета Дячкинского сельского поселения на 2024 год</vt:lpstr>
      <vt:lpstr>Расходы бюджета Дячкинского сельского поселения на 2025 год</vt:lpstr>
      <vt:lpstr>Расходы бюджета Дячкинского сельского поселения на 2026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163</cp:revision>
  <cp:lastPrinted>2015-05-14T04:47:58Z</cp:lastPrinted>
  <dcterms:created xsi:type="dcterms:W3CDTF">2014-05-06T10:06:48Z</dcterms:created>
  <dcterms:modified xsi:type="dcterms:W3CDTF">2024-01-19T07:18:07Z</dcterms:modified>
</cp:coreProperties>
</file>