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7" r:id="rId5"/>
    <p:sldId id="268" r:id="rId6"/>
    <p:sldId id="261" r:id="rId7"/>
    <p:sldId id="269" r:id="rId8"/>
    <p:sldId id="270" r:id="rId9"/>
    <p:sldId id="260" r:id="rId10"/>
    <p:sldId id="271" r:id="rId11"/>
    <p:sldId id="272" r:id="rId12"/>
    <p:sldId id="263" r:id="rId13"/>
    <p:sldId id="273" r:id="rId1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EA6D"/>
    <a:srgbClr val="FFCC99"/>
    <a:srgbClr val="FFFFFF"/>
    <a:srgbClr val="FF99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24" autoAdjust="0"/>
  </p:normalViewPr>
  <p:slideViewPr>
    <p:cSldViewPr snapToGrid="0"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1"/>
              <c:layout>
                <c:manualLayout>
                  <c:x val="1.126178423538959E-2"/>
                  <c:y val="2.977702404350187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608,9</a:t>
                    </a:r>
                  </a:p>
                  <a:p>
                    <a:endParaRPr lang="en-US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7884707934253541E-2"/>
                  <c:y val="3.6943714864696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Налог на прибыль организаций</c:v>
                </c:pt>
                <c:pt idx="1">
                  <c:v>Налог на доходы с физических лиц</c:v>
                </c:pt>
                <c:pt idx="2">
                  <c:v>Налоги на совокупный доход</c:v>
                </c:pt>
                <c:pt idx="3">
                  <c:v>Государственная пошлина </c:v>
                </c:pt>
                <c:pt idx="4">
                  <c:v>Доходы от использования имущества</c:v>
                </c:pt>
                <c:pt idx="5">
                  <c:v>Налоги на имущество</c:v>
                </c:pt>
                <c:pt idx="6">
                  <c:v>Доходы не товары (работы, услуги)</c:v>
                </c:pt>
                <c:pt idx="7">
                  <c:v>Доходы от продажи материальных и 
нематериальных активов</c:v>
                </c:pt>
                <c:pt idx="8">
                  <c:v>Штрафы, санкции, возмещение
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1">
                  <c:v>733.5</c:v>
                </c:pt>
                <c:pt idx="2">
                  <c:v>1352.9</c:v>
                </c:pt>
                <c:pt idx="3">
                  <c:v>7.7</c:v>
                </c:pt>
                <c:pt idx="4">
                  <c:v>184.8</c:v>
                </c:pt>
                <c:pt idx="5">
                  <c:v>2348.8000000000002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Налог на прибыль организаций</c:v>
                </c:pt>
                <c:pt idx="1">
                  <c:v>Налог на доходы с физических лиц</c:v>
                </c:pt>
                <c:pt idx="2">
                  <c:v>Налоги на совокупный доход</c:v>
                </c:pt>
                <c:pt idx="3">
                  <c:v>Государственная пошлина </c:v>
                </c:pt>
                <c:pt idx="4">
                  <c:v>Доходы от использования имущества</c:v>
                </c:pt>
                <c:pt idx="5">
                  <c:v>Налоги на имущество</c:v>
                </c:pt>
                <c:pt idx="6">
                  <c:v>Доходы на товары (работы, услуги)</c:v>
                </c:pt>
                <c:pt idx="7">
                  <c:v>Доходы от продажи материальных и 
нематериальных активов</c:v>
                </c:pt>
                <c:pt idx="8">
                  <c:v>Штрафы, санкции, возмещение
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1">
                  <c:v>637.5</c:v>
                </c:pt>
                <c:pt idx="2">
                  <c:v>1352.9</c:v>
                </c:pt>
                <c:pt idx="3">
                  <c:v>7.7</c:v>
                </c:pt>
                <c:pt idx="4">
                  <c:v>184.8</c:v>
                </c:pt>
                <c:pt idx="5">
                  <c:v>2348.8000000000002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Налог на прибыль организаций</c:v>
                </c:pt>
                <c:pt idx="1">
                  <c:v>Налог на доходы с физических лиц</c:v>
                </c:pt>
                <c:pt idx="2">
                  <c:v>Налоги на совокупный доход</c:v>
                </c:pt>
                <c:pt idx="3">
                  <c:v>Государственная пошлина </c:v>
                </c:pt>
                <c:pt idx="4">
                  <c:v>Доходы от использования имущества</c:v>
                </c:pt>
                <c:pt idx="5">
                  <c:v>Налоги на имущество</c:v>
                </c:pt>
                <c:pt idx="6">
                  <c:v>Доходы на товары (работы, услуги)</c:v>
                </c:pt>
                <c:pt idx="7">
                  <c:v>Доходы от продажи материальных и 
нематериальных активов</c:v>
                </c:pt>
                <c:pt idx="8">
                  <c:v>Штрафы, санкции, возмещение
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1">
                  <c:v>637.5</c:v>
                </c:pt>
                <c:pt idx="2">
                  <c:v>1352.9</c:v>
                </c:pt>
                <c:pt idx="3">
                  <c:v>7.7</c:v>
                </c:pt>
                <c:pt idx="4">
                  <c:v>184.8</c:v>
                </c:pt>
                <c:pt idx="5">
                  <c:v>2348.8000000000002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43793911007025"/>
          <c:y val="3.8626609442060089E-2"/>
          <c:w val="0.5374707259953162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cat>
            <c:numRef>
              <c:f>Sheet1!$B$1:$E$1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11077.9</c:v>
                </c:pt>
                <c:pt idx="1">
                  <c:v>8475.1</c:v>
                </c:pt>
                <c:pt idx="2">
                  <c:v>8431.2000000000007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0603528"/>
        <c:axId val="170603920"/>
        <c:axId val="0"/>
      </c:bar3DChart>
      <c:catAx>
        <c:axId val="170603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603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0603920"/>
        <c:scaling>
          <c:orientation val="minMax"/>
          <c:max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603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43793911007025"/>
          <c:y val="3.8626609442060089E-2"/>
          <c:w val="0.5374707259953162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cat>
            <c:numRef>
              <c:f>Sheet1!$B$1:$E$1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11077.9</c:v>
                </c:pt>
                <c:pt idx="1">
                  <c:v>8475.1</c:v>
                </c:pt>
                <c:pt idx="2">
                  <c:v>8431.2000000000007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0604704"/>
        <c:axId val="170605096"/>
        <c:axId val="0"/>
      </c:bar3DChart>
      <c:catAx>
        <c:axId val="17060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605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0605096"/>
        <c:scaling>
          <c:orientation val="minMax"/>
          <c:max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60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365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234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8679" y="2014514"/>
            <a:ext cx="7772400" cy="2879457"/>
          </a:xfr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mtClean="0">
                <a:solidFill>
                  <a:schemeClr val="tx1"/>
                </a:solidFill>
              </a:rPr>
              <a:t>Бюджет Дячкинского </a:t>
            </a:r>
            <a:r>
              <a:rPr lang="ru-RU" dirty="0" smtClean="0">
                <a:solidFill>
                  <a:schemeClr val="tx1"/>
                </a:solidFill>
              </a:rPr>
              <a:t>сельского поселения на </a:t>
            </a:r>
            <a:r>
              <a:rPr lang="ru-RU" dirty="0" smtClean="0">
                <a:solidFill>
                  <a:schemeClr val="tx1"/>
                </a:solidFill>
              </a:rPr>
              <a:t>202</a:t>
            </a:r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год и плановый период 20</a:t>
            </a:r>
            <a:r>
              <a:rPr lang="en-US" dirty="0" smtClean="0">
                <a:solidFill>
                  <a:schemeClr val="tx1"/>
                </a:solidFill>
              </a:rPr>
              <a:t>22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и 20</a:t>
            </a:r>
            <a:r>
              <a:rPr lang="en-US" dirty="0" smtClean="0">
                <a:solidFill>
                  <a:schemeClr val="tx1"/>
                </a:solidFill>
              </a:rPr>
              <a:t>23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годы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Расходы бюджета Дячкинского сельского поселения на </a:t>
            </a:r>
            <a:r>
              <a:rPr lang="ru-RU" sz="2000" dirty="0" smtClean="0">
                <a:solidFill>
                  <a:schemeClr val="bg1"/>
                </a:solidFill>
              </a:rPr>
              <a:t>2022 </a:t>
            </a:r>
            <a:r>
              <a:rPr lang="ru-RU" sz="2000" dirty="0" smtClean="0">
                <a:solidFill>
                  <a:schemeClr val="bg1"/>
                </a:solidFill>
              </a:rPr>
              <a:t>год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4911,9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03461" y="1759470"/>
            <a:ext cx="4700759" cy="1316237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242,6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57100" y="3258271"/>
            <a:ext cx="2021705" cy="1168538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3315,9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Объект 10"/>
          <p:cNvSpPr>
            <a:spLocks noGrp="1"/>
          </p:cNvSpPr>
          <p:nvPr>
            <p:ph idx="1"/>
          </p:nvPr>
        </p:nvSpPr>
        <p:spPr>
          <a:xfrm>
            <a:off x="6091678" y="3258271"/>
            <a:ext cx="1912542" cy="1145303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Национальная безопасность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4,7</a:t>
            </a:r>
            <a:endParaRPr lang="ru-RU" sz="18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25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Расходы бюджета Дячкинского сельского поселения на </a:t>
            </a:r>
            <a:r>
              <a:rPr lang="ru-RU" sz="2000" dirty="0" smtClean="0">
                <a:solidFill>
                  <a:schemeClr val="bg1"/>
                </a:solidFill>
              </a:rPr>
              <a:t>2023 </a:t>
            </a:r>
            <a:r>
              <a:rPr lang="ru-RU" sz="2000" dirty="0" smtClean="0">
                <a:solidFill>
                  <a:schemeClr val="bg1"/>
                </a:solidFill>
              </a:rPr>
              <a:t>год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5115,1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95402" y="1742458"/>
            <a:ext cx="1881905" cy="1333250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3059,8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29392" y="3302537"/>
            <a:ext cx="2493818" cy="1345374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Национальная безопасность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4,7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49499" y="1742458"/>
            <a:ext cx="3228445" cy="1333250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251,6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12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Доходы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Дячкинского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728586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Расходы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Дячкинского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214352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419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210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Основные параметры бюджета Дячкинского сельского поселения на </a:t>
            </a:r>
            <a:r>
              <a:rPr lang="ru-RU" sz="2400" dirty="0" smtClean="0">
                <a:solidFill>
                  <a:schemeClr val="bg1"/>
                </a:solidFill>
              </a:rPr>
              <a:t>202</a:t>
            </a:r>
            <a:r>
              <a:rPr lang="en-US" sz="2400" dirty="0" smtClean="0">
                <a:solidFill>
                  <a:schemeClr val="bg1"/>
                </a:solidFill>
              </a:rPr>
              <a:t>1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год  и плановый период 20</a:t>
            </a:r>
            <a:r>
              <a:rPr lang="en-US" sz="2400" dirty="0" smtClean="0">
                <a:solidFill>
                  <a:schemeClr val="bg1"/>
                </a:solidFill>
              </a:rPr>
              <a:t>22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и 20</a:t>
            </a:r>
            <a:r>
              <a:rPr lang="en-US" sz="2400" dirty="0" smtClean="0">
                <a:solidFill>
                  <a:schemeClr val="bg1"/>
                </a:solidFill>
              </a:rPr>
              <a:t>23 </a:t>
            </a:r>
            <a:r>
              <a:rPr lang="ru-RU" sz="2400" dirty="0" smtClean="0">
                <a:solidFill>
                  <a:schemeClr val="bg1"/>
                </a:solidFill>
              </a:rPr>
              <a:t>годы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                         </a:t>
            </a:r>
            <a:r>
              <a:rPr lang="ru-RU" sz="2400" dirty="0" smtClean="0"/>
              <a:t>                             </a:t>
            </a:r>
            <a:r>
              <a:rPr lang="ru-RU" sz="1000" dirty="0" err="1" smtClean="0"/>
              <a:t>тыс</a:t>
            </a:r>
            <a:r>
              <a:rPr lang="ru-RU" sz="1000" dirty="0" smtClean="0"/>
              <a:t> </a:t>
            </a:r>
            <a:r>
              <a:rPr lang="ru-RU" sz="1000" dirty="0" err="1" smtClean="0"/>
              <a:t>руб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253465"/>
              </p:ext>
            </p:extLst>
          </p:nvPr>
        </p:nvGraphicFramePr>
        <p:xfrm>
          <a:off x="443541" y="1270660"/>
          <a:ext cx="8261072" cy="36091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65268"/>
                <a:gridCol w="2065268"/>
                <a:gridCol w="2065268"/>
                <a:gridCol w="2065268"/>
              </a:tblGrid>
              <a:tr h="1081790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Показатель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 smtClean="0"/>
                    </a:p>
                    <a:p>
                      <a:pPr algn="ctr"/>
                      <a:r>
                        <a:rPr lang="ru-RU" sz="1800" baseline="0" dirty="0" smtClean="0"/>
                        <a:t>202</a:t>
                      </a:r>
                      <a:r>
                        <a:rPr lang="en-US" sz="1800" baseline="0" dirty="0" smtClean="0"/>
                        <a:t>1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baseline="0" dirty="0" smtClean="0"/>
                        <a:t>год</a:t>
                      </a:r>
                      <a:endParaRPr lang="en-US" sz="1800" baseline="0" dirty="0" smtClean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20</a:t>
                      </a:r>
                      <a:r>
                        <a:rPr lang="en-US" sz="1800" dirty="0" smtClean="0"/>
                        <a:t>22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smtClean="0"/>
                        <a:t>год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20</a:t>
                      </a:r>
                      <a:r>
                        <a:rPr lang="en-US" sz="1800" dirty="0" smtClean="0"/>
                        <a:t>23 </a:t>
                      </a:r>
                      <a:r>
                        <a:rPr lang="ru-RU" sz="1800" dirty="0" smtClean="0"/>
                        <a:t>год</a:t>
                      </a:r>
                      <a:endParaRPr lang="ru-RU" sz="1800" dirty="0" smtClean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Доходы, всего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11077,9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8475,1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8431,2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из них: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Налоговые и неналоговые доходы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4627,7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4531,7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4531,7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</a:tr>
              <a:tr h="60711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Безвозмездные поступления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6450,2</a:t>
                      </a:r>
                      <a:endParaRPr lang="ru-RU" sz="140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3943,4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3899,5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 Расходы, всего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11077,9</a:t>
                      </a:r>
                      <a:endParaRPr lang="ru-RU" sz="1400" b="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8475,1</a:t>
                      </a:r>
                      <a:endParaRPr lang="ru-RU" sz="1400" b="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8431,2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3.Дефицит (-),</a:t>
                      </a:r>
                    </a:p>
                    <a:p>
                      <a:r>
                        <a:rPr lang="ru-RU" sz="1800" dirty="0" smtClean="0"/>
                        <a:t>     </a:t>
                      </a:r>
                      <a:r>
                        <a:rPr lang="ru-RU" sz="1800" dirty="0" err="1" smtClean="0"/>
                        <a:t>профицит</a:t>
                      </a:r>
                      <a:r>
                        <a:rPr lang="ru-RU" sz="1800" dirty="0" smtClean="0"/>
                        <a:t>(+)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Доходы бюджета Дячкинского сельского поселения на </a:t>
            </a:r>
            <a:r>
              <a:rPr lang="ru-RU" sz="2000" dirty="0" smtClean="0"/>
              <a:t>2021 </a:t>
            </a:r>
            <a:r>
              <a:rPr lang="ru-RU" sz="2000" dirty="0" smtClean="0"/>
              <a:t>год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733,5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1352,9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7,</a:t>
            </a:r>
            <a:r>
              <a:rPr lang="ru-RU" dirty="0" smtClean="0">
                <a:solidFill>
                  <a:schemeClr val="tx1"/>
                </a:solidFill>
              </a:rPr>
              <a:t>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2348,8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184,8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6450,2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Доходы бюджета Дячкинского сельского поселения на </a:t>
            </a:r>
            <a:r>
              <a:rPr lang="ru-RU" sz="2000" dirty="0" smtClean="0"/>
              <a:t>2022 </a:t>
            </a:r>
            <a:r>
              <a:rPr lang="ru-RU" sz="2000" dirty="0" smtClean="0"/>
              <a:t>год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637,5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1352,9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7,7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2348,3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184,8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3943,4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99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Доходы бюджета Дячкинского сельского поселения на 20</a:t>
            </a:r>
            <a:r>
              <a:rPr lang="en-US" sz="2000" dirty="0" smtClean="0"/>
              <a:t>2</a:t>
            </a:r>
            <a:r>
              <a:rPr lang="ru-RU" sz="2000" dirty="0" smtClean="0"/>
              <a:t>3год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637,5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1352,9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77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2348,8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184,8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3899,5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97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Дячкинского сельского поселения в 20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00284"/>
              </p:ext>
            </p:extLst>
          </p:nvPr>
        </p:nvGraphicFramePr>
        <p:xfrm>
          <a:off x="457200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Дячкинского сельского поселения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2022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769572"/>
              </p:ext>
            </p:extLst>
          </p:nvPr>
        </p:nvGraphicFramePr>
        <p:xfrm>
          <a:off x="457199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772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Дячкинского сельского поселения в 20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307154"/>
              </p:ext>
            </p:extLst>
          </p:nvPr>
        </p:nvGraphicFramePr>
        <p:xfrm>
          <a:off x="457199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328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Расходы бюджета Дячкинского сельского поселения на 20</a:t>
            </a:r>
            <a:r>
              <a:rPr lang="en-US" sz="2000" dirty="0" smtClean="0">
                <a:solidFill>
                  <a:schemeClr val="bg1"/>
                </a:solidFill>
              </a:rPr>
              <a:t>2</a:t>
            </a:r>
            <a:r>
              <a:rPr lang="ru-RU" sz="2000" dirty="0" smtClean="0">
                <a:solidFill>
                  <a:schemeClr val="bg1"/>
                </a:solidFill>
              </a:rPr>
              <a:t>1 </a:t>
            </a:r>
            <a:r>
              <a:rPr lang="ru-RU" sz="2000" dirty="0" smtClean="0">
                <a:solidFill>
                  <a:schemeClr val="bg1"/>
                </a:solidFill>
              </a:rPr>
              <a:t>год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6215,3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86041" y="3230089"/>
            <a:ext cx="4700759" cy="1168538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240,2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8321" y="1730334"/>
            <a:ext cx="1911926" cy="1369621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экономика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1219,4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05358" y="1742458"/>
            <a:ext cx="3481442" cy="1345374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9,5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7101" y="3258271"/>
            <a:ext cx="1219200" cy="1168538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3387,0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427458" y="4553402"/>
            <a:ext cx="3908962" cy="750125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1,</a:t>
            </a:r>
            <a:r>
              <a:rPr lang="en-US" dirty="0" smtClean="0">
                <a:solidFill>
                  <a:schemeClr val="bg1"/>
                </a:solidFill>
              </a:rPr>
              <a:t>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1974900" y="3258271"/>
            <a:ext cx="1912542" cy="1145303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Национальная безопасность</a:t>
            </a:r>
          </a:p>
          <a:p>
            <a:pPr marL="0" indent="0" algn="ctr">
              <a:buNone/>
            </a:pPr>
            <a:r>
              <a:rPr lang="ru-RU" sz="180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4,7</a:t>
            </a:r>
            <a:endParaRPr lang="ru-RU" sz="18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</TotalTime>
  <Words>294</Words>
  <Application>Microsoft Office PowerPoint</Application>
  <PresentationFormat>Экран (4:3)</PresentationFormat>
  <Paragraphs>119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Arial CYR</vt:lpstr>
      <vt:lpstr>Calibri</vt:lpstr>
      <vt:lpstr>Times New Roman</vt:lpstr>
      <vt:lpstr>Тема Office</vt:lpstr>
      <vt:lpstr>Бюджет Дячкинского сельского поселения на 2021 год и плановый период 2022 и 2023 годы</vt:lpstr>
      <vt:lpstr>Основные параметры бюджета Дячкинского сельского поселения на 2021 год  и плановый период 2022 и 2023 годы                                                                                                                       тыс руб</vt:lpstr>
      <vt:lpstr>Доходы бюджета Дячкинского сельского поселения на 2021 год</vt:lpstr>
      <vt:lpstr>Доходы бюджета Дячкинского сельского поселения на 2022 год</vt:lpstr>
      <vt:lpstr>Доходы бюджета Дячкинского сельского поселения на 2023год</vt:lpstr>
      <vt:lpstr>Поступление собственных доходов в бюджет  Дячкинского сельского поселения в 2021 году</vt:lpstr>
      <vt:lpstr>Поступление собственных доходов в бюджет  Дячкинского сельского поселения в 2022  году</vt:lpstr>
      <vt:lpstr>Поступление собственных доходов в бюджет  Дячкинского сельского поселения в 2023   году</vt:lpstr>
      <vt:lpstr>Расходы бюджета Дячкинского сельского поселения на 2021 год</vt:lpstr>
      <vt:lpstr>Расходы бюджета Дячкинского сельского поселения на 2022 год</vt:lpstr>
      <vt:lpstr>Расходы бюджета Дячкинского сельского поселения на 2023 год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Владимир Ткаченко</cp:lastModifiedBy>
  <cp:revision>126</cp:revision>
  <cp:lastPrinted>2015-05-14T04:47:58Z</cp:lastPrinted>
  <dcterms:created xsi:type="dcterms:W3CDTF">2014-05-06T10:06:48Z</dcterms:created>
  <dcterms:modified xsi:type="dcterms:W3CDTF">2021-02-01T05:27:12Z</dcterms:modified>
</cp:coreProperties>
</file>